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" panose="020B0604020202020204" charset="-34"/>
      <p:regular r:id="rId13"/>
    </p:embeddedFont>
    <p:embeddedFont>
      <p:font typeface="Martel Sans Ligh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21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Recovery Risks: Selling Storage Devices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Protect your sensitive data when selling or disposing of storage devices. Understand data recovery and why deletion isn't enough. Prevent identity theft, financial loss, and business threats.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7723" y="5587723"/>
            <a:ext cx="3751861" cy="955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40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Mansoor Bukhari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969419"/>
            <a:ext cx="28985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Recovery is a Risk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Selling storage devices poses serious data recovery risks.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087297"/>
            <a:ext cx="28183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Deletion is Insufficient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Simple deletion and formatting do not protect data.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205174"/>
            <a:ext cx="30285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Secure Methods Needed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Employ secure data erasure methods and encryption.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15884"/>
            <a:ext cx="58783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is Data Recovery?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88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Retrieve Lost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856684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Process of retrieving lost, deleted, or damaged data.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52788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6033611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Software Recovery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33611" y="585668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 recovery software can retrieve files even after deletion or formatting.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73828" y="52788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0451663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Forensic Services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51663" y="585668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Forensic data recovery services extract data from physically damaged devices.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18062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Why Deleting Isn’t Enough to Protect Your Data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Index Removal Only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Deleting files only removes the index, not the actual data.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Remains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 stays on the storage device until it is overwritten.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Vulnerable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Simple deletion leaves data vulnerable to recovery tools.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278" y="719257"/>
            <a:ext cx="6688098" cy="619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Deleting or Formatting = Safe?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78" y="1654254"/>
            <a:ext cx="1052751" cy="15309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1782" y="1864757"/>
            <a:ext cx="2762369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Formatting is Insufficient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91782" y="2300764"/>
            <a:ext cx="63017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Formatting prepares the drive for new data, but does not erase existing data.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78" y="3185160"/>
            <a:ext cx="1052751" cy="1263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1782" y="3395663"/>
            <a:ext cx="247709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Quick Format Insecure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91782" y="3831669"/>
            <a:ext cx="630174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Quick format is less secure; only rewrites the file system.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278" y="4448532"/>
            <a:ext cx="1052751" cy="15309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1782" y="4659035"/>
            <a:ext cx="350162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Recoverable After Quick Format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91782" y="5095042"/>
            <a:ext cx="63017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 recovery software can easily retrieve files after quick format.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278" y="5979438"/>
            <a:ext cx="1052751" cy="15309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91782" y="6189940"/>
            <a:ext cx="304371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Full Format Not Guaranteed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591782" y="6625947"/>
            <a:ext cx="63017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Full format takes longer but does not guarantee complete data erasure.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4179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Identity Theft Risk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904780"/>
            <a:ext cx="4158734" cy="2475190"/>
          </a:xfrm>
          <a:prstGeom prst="roundRect">
            <a:avLst>
              <a:gd name="adj" fmla="val 1451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144095"/>
            <a:ext cx="36801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 Information Exposed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991582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Devices store sensitive personal information like SSN, addresses, and financial details.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904780"/>
            <a:ext cx="4158734" cy="2475190"/>
          </a:xfrm>
          <a:prstGeom prst="roundRect">
            <a:avLst>
              <a:gd name="adj" fmla="val 1451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144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Fraudulent Use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639633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Recovered data can be used for identity theft and various forms of fraud.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904780"/>
            <a:ext cx="4158734" cy="2475190"/>
          </a:xfrm>
          <a:prstGeom prst="roundRect">
            <a:avLst>
              <a:gd name="adj" fmla="val 1451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144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Tax Returns at Risk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639633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Selling a laptop with tax returns or bank statements makes them easily recoverable.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96058"/>
            <a:ext cx="71911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Financial &amp; Business Threats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859048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670816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Financial Loss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166354"/>
            <a:ext cx="22900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Business data like financial records can lead to significant financial loss.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8930283" y="2834164"/>
            <a:ext cx="538520" cy="622340"/>
          </a:xfrm>
          <a:prstGeom prst="roundRect">
            <a:avLst>
              <a:gd name="adj" fmla="val 10188"/>
            </a:avLst>
          </a:prstGeom>
          <a:solidFill>
            <a:srgbClr val="4D4D51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376" y="2859048"/>
            <a:ext cx="572453" cy="5724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3376" y="3670816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Legal Consequences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13376" y="4518303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Compromised customer data can result in costly lawsuits.</a:t>
            </a:r>
            <a:endParaRPr lang="en-US" sz="1850" dirty="0"/>
          </a:p>
        </p:txBody>
      </p:sp>
      <p:sp>
        <p:nvSpPr>
          <p:cNvPr id="11" name="Shape 6"/>
          <p:cNvSpPr/>
          <p:nvPr/>
        </p:nvSpPr>
        <p:spPr>
          <a:xfrm>
            <a:off x="11519535" y="2834164"/>
            <a:ext cx="538520" cy="622340"/>
          </a:xfrm>
          <a:prstGeom prst="roundRect">
            <a:avLst>
              <a:gd name="adj" fmla="val 10188"/>
            </a:avLst>
          </a:prstGeom>
          <a:solidFill>
            <a:srgbClr val="4D4D51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628" y="2859048"/>
            <a:ext cx="572453" cy="5724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02628" y="3670816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Competitive Disadvantage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502628" y="4518303"/>
            <a:ext cx="22900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Trade secrets, if recovered, can create a serious competitive disadvantage.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193" y="829985"/>
            <a:ext cx="5504974" cy="688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Real-World Incidents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5193" y="1985962"/>
            <a:ext cx="3577709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High-Profile</a:t>
            </a:r>
            <a:endParaRPr lang="en-US" sz="6050" dirty="0"/>
          </a:p>
        </p:txBody>
      </p:sp>
      <p:sp>
        <p:nvSpPr>
          <p:cNvPr id="5" name="Text 2"/>
          <p:cNvSpPr/>
          <p:nvPr/>
        </p:nvSpPr>
        <p:spPr>
          <a:xfrm>
            <a:off x="6717744" y="3050262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Breaches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05193" y="3534728"/>
            <a:ext cx="3577709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Many incidents due to improper storage device disposal.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233779" y="1985962"/>
            <a:ext cx="3577828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Fines</a:t>
            </a:r>
            <a:endParaRPr lang="en-US" sz="6050" dirty="0"/>
          </a:p>
        </p:txBody>
      </p:sp>
      <p:sp>
        <p:nvSpPr>
          <p:cNvPr id="8" name="Text 5"/>
          <p:cNvSpPr/>
          <p:nvPr/>
        </p:nvSpPr>
        <p:spPr>
          <a:xfrm>
            <a:off x="10646450" y="3050262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Company Penalties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33779" y="3534728"/>
            <a:ext cx="3577828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Companies have faced fines for failing to protect customer data.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269486" y="5102185"/>
            <a:ext cx="3577709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News</a:t>
            </a:r>
            <a:endParaRPr lang="en-US" sz="6050" dirty="0"/>
          </a:p>
        </p:txBody>
      </p:sp>
      <p:sp>
        <p:nvSpPr>
          <p:cNvPr id="11" name="Text 8"/>
          <p:cNvSpPr/>
          <p:nvPr/>
        </p:nvSpPr>
        <p:spPr>
          <a:xfrm>
            <a:off x="8682038" y="6166485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Media Coverage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269486" y="6650950"/>
            <a:ext cx="3577709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News articles frequently highlight data recovery risks.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22117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How to Properly Erase Data: Physical Destruction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947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Shredding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4340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Shredding the device renders data completely unrecoverable.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756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Crushing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251835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Crushing the storage medium ensures permanent data destruction.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394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Drilling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88990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Drilling holes through the device prevents any data access.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872972" y="53943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Professional Services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588990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professional shredding services for highly sensitive data.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3047"/>
            <a:ext cx="10873978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How to Properly Erase Data: Always Use Encryption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76" y="1572578"/>
            <a:ext cx="1633418" cy="1485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1436" y="2327672"/>
            <a:ext cx="287298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036106" y="1940243"/>
            <a:ext cx="2607469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Unreadable Without Key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36106" y="2363153"/>
            <a:ext cx="720149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Even if data is recovered, it remains unreadable without the encryption key.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882872" y="3073718"/>
            <a:ext cx="8981361" cy="11430"/>
          </a:xfrm>
          <a:prstGeom prst="roundRect">
            <a:avLst>
              <a:gd name="adj" fmla="val 268127"/>
            </a:avLst>
          </a:prstGeom>
          <a:solidFill>
            <a:srgbClr val="48446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607" y="3108841"/>
            <a:ext cx="3266956" cy="14851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1317" y="3671888"/>
            <a:ext cx="287298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852874" y="3476506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Strong Algorithms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52874" y="3899416"/>
            <a:ext cx="658094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strong encryption algorithms like AES-256 for maximum security.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699641" y="4609981"/>
            <a:ext cx="8164592" cy="11430"/>
          </a:xfrm>
          <a:prstGeom prst="roundRect">
            <a:avLst>
              <a:gd name="adj" fmla="val 268127"/>
            </a:avLst>
          </a:prstGeom>
          <a:solidFill>
            <a:srgbClr val="48446D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838" y="4645104"/>
            <a:ext cx="4900493" cy="148518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71436" y="5208151"/>
            <a:ext cx="287298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0"/>
          <p:cNvSpPr/>
          <p:nvPr/>
        </p:nvSpPr>
        <p:spPr>
          <a:xfrm>
            <a:off x="6669643" y="5012769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Secure Passwords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69643" y="5435679"/>
            <a:ext cx="512587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Combine encryption with secure, complex passwords.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516410" y="6146244"/>
            <a:ext cx="7347823" cy="11430"/>
          </a:xfrm>
          <a:prstGeom prst="roundRect">
            <a:avLst>
              <a:gd name="adj" fmla="val 268127"/>
            </a:avLst>
          </a:prstGeom>
          <a:solidFill>
            <a:srgbClr val="48446D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70" y="6181368"/>
            <a:ext cx="6534031" cy="148518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71436" y="6744414"/>
            <a:ext cx="287298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250" dirty="0"/>
          </a:p>
        </p:txBody>
      </p:sp>
      <p:sp>
        <p:nvSpPr>
          <p:cNvPr id="20" name="Text 14"/>
          <p:cNvSpPr/>
          <p:nvPr/>
        </p:nvSpPr>
        <p:spPr>
          <a:xfrm>
            <a:off x="7486412" y="6385679"/>
            <a:ext cx="2403634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Enable Built-in Tools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86412" y="6808589"/>
            <a:ext cx="622458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Utilize BitLocker on Windows or FileVault on macOS for device encryption.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508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Martel Sans Bold</vt:lpstr>
      <vt:lpstr>Martel Sans Light</vt:lpstr>
      <vt:lpstr>Kanit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Mansoor</cp:lastModifiedBy>
  <cp:revision>2</cp:revision>
  <dcterms:created xsi:type="dcterms:W3CDTF">2025-06-02T19:28:04Z</dcterms:created>
  <dcterms:modified xsi:type="dcterms:W3CDTF">2025-06-03T15:04:26Z</dcterms:modified>
</cp:coreProperties>
</file>